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c10ba7f5e_4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2c10ba7f5e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c10ba7f5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c10ba7f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c10ba7f5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c10ba7f5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c10ba7f5e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2c10ba7f5e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c10ba7f5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c10ba7f5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c10ba7f5e_4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c10ba7f5e_4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c10ba7f5e_4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c10ba7f5e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c10ba7f5e_4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c10ba7f5e_4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c10ba7f5e_4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c10ba7f5e_4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bc60060df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2bc60060df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bc60060df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2bc60060df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bedeb77da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2bedeb77da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bc60060d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2bc60060d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bedeb77da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2bedeb77da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2bedeb77d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2bedeb77d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bedeb77d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bedeb77d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bedeb77d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2bedeb77d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bedeb77d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bedeb77d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c10ba7f5e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c10ba7f5e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A09:2021 - Журнал безопасности и сбои мониторинга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937" y="2797175"/>
            <a:ext cx="3374126" cy="18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5942124" cy="404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18025"/>
            <a:ext cx="8897848" cy="82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50175"/>
            <a:ext cx="7145174" cy="270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1925" y="50175"/>
            <a:ext cx="5381774" cy="33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 rotWithShape="1">
          <a:blip r:embed="rId5">
            <a:alphaModFix/>
          </a:blip>
          <a:srcRect b="0" l="0" r="20854" t="23453"/>
          <a:stretch/>
        </p:blipFill>
        <p:spPr>
          <a:xfrm>
            <a:off x="1305725" y="3267750"/>
            <a:ext cx="5915652" cy="187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5" y="64500"/>
            <a:ext cx="6451825" cy="25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4"/>
          <p:cNvPicPr preferRelativeResize="0"/>
          <p:nvPr/>
        </p:nvPicPr>
        <p:blipFill rotWithShape="1">
          <a:blip r:embed="rId4">
            <a:alphaModFix/>
          </a:blip>
          <a:srcRect b="0" l="0" r="21513" t="23100"/>
          <a:stretch/>
        </p:blipFill>
        <p:spPr>
          <a:xfrm>
            <a:off x="1633900" y="3504250"/>
            <a:ext cx="4998348" cy="16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3325" y="64500"/>
            <a:ext cx="4860551" cy="266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 для ручного анализа логов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152475"/>
            <a:ext cx="8520600" cy="3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OWASP ZAP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Burp Suite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Nmap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Nikto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Metasploit Framework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Nessus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OpenVAS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Acunetix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Qualys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Lynis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 для автоматического анализа логов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11700" y="1152475"/>
            <a:ext cx="8520600" cy="3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Loggly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Splunk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XpoLog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Graylog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ELK Stack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McAfee Enterprise Security Manager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Graylog</a:t>
            </a:r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0049"/>
            <a:ext cx="9144003" cy="412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Grafana</a:t>
            </a:r>
            <a:endParaRPr/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756" y="560525"/>
            <a:ext cx="7264645" cy="458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Kibana: FTP Log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725" y="64025"/>
            <a:ext cx="2852901" cy="13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36900"/>
            <a:ext cx="7670180" cy="35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691"/>
            <a:ext cx="9144003" cy="4938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Как предотвратить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Необходимо</a:t>
            </a:r>
            <a:r>
              <a:rPr lang="ru"/>
              <a:t> реализовать следующие элементы управления: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</a:t>
            </a:r>
            <a:r>
              <a:rPr lang="ru"/>
              <a:t>се ошибки входа в систему, контроля доступа и проверки ввода на стороне сервера необходимо зарегистрировать для выявления подозрительных или вредоносных учетных записей и хранить в течение достаточного времени для проведения анализа.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Эффективный мониторинг и оповещение для быстрого обнаружения подозрительных действий и реагирования на них.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План реагирования на инциденты и восстановления после них.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403950"/>
            <a:ext cx="8520600" cy="44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83"/>
              <a:t>Недостаточное ведение журнала и мониторинг это уязвимость, возникающая, когда приложение или система неадекватно записывает и отслеживает события, что </a:t>
            </a:r>
            <a:endParaRPr sz="1983"/>
          </a:p>
          <a:p>
            <a:pPr indent="-354570" lvl="0" marL="457200" rtl="0" algn="l"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ru" sz="1983"/>
              <a:t>затрудняет обнаружение инцидентов безопасности  </a:t>
            </a:r>
            <a:endParaRPr sz="1983"/>
          </a:p>
          <a:p>
            <a:pPr indent="-354570" lvl="0" marL="457200" rtl="0" algn="l">
              <a:spcBef>
                <a:spcPts val="0"/>
              </a:spcBef>
              <a:spcAft>
                <a:spcPts val="0"/>
              </a:spcAft>
              <a:buSzPts val="1984"/>
              <a:buChar char="●"/>
            </a:pPr>
            <a:r>
              <a:rPr lang="ru" sz="1983"/>
              <a:t>реагирование на них</a:t>
            </a:r>
            <a:endParaRPr sz="198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83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83"/>
              <a:t>Это может позволить злоумышленникам проводить атаки, оставаясь незамеченными, а также может помешать усилиям по реагированию на инциденты. </a:t>
            </a:r>
            <a:endParaRPr sz="1983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Литература</a:t>
            </a:r>
            <a:endParaRPr/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“Ведение журнала и управление журналами: Авторитетное руководство по пониманию концепций, связанных с ведением журнала и управлением журналами” Антон Чувакин и Кевин Шмидт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“Hacking Exposed 7: секреты и решения сетевой безопасности” Стюарт Макклюр, Джоэл Скамбрей и Джордж Курц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“Практика мониторинга сетевой безопасности: понимание обнаружения инцидентов и реагирования на них” Ричард Бейтлих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Описание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619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ru" sz="1555"/>
              <a:t>Без регистрации и мониторинга невозможно обнаружить нарушения. Недостаточное ведение журнала, обнаружение, мониторинг и активное реагирование возникают в любое время:</a:t>
            </a:r>
            <a:endParaRPr sz="1555"/>
          </a:p>
          <a:p>
            <a:pPr indent="-327342" lvl="0" marL="457200" rtl="0" algn="l">
              <a:spcBef>
                <a:spcPts val="1200"/>
              </a:spcBef>
              <a:spcAft>
                <a:spcPts val="0"/>
              </a:spcAft>
              <a:buSzPts val="1555"/>
              <a:buChar char="●"/>
            </a:pPr>
            <a:r>
              <a:rPr lang="ru" sz="1555"/>
              <a:t>Проверяемые события, такие как входы в систему, неудачные входы в систему и транзакции с высокой стоимостью, не регистрируются.</a:t>
            </a:r>
            <a:endParaRPr sz="1555"/>
          </a:p>
          <a:p>
            <a:pPr indent="-327342" lvl="0" marL="457200" rtl="0" algn="l">
              <a:spcBef>
                <a:spcPts val="0"/>
              </a:spcBef>
              <a:spcAft>
                <a:spcPts val="0"/>
              </a:spcAft>
              <a:buSzPts val="1555"/>
              <a:buChar char="●"/>
            </a:pPr>
            <a:r>
              <a:rPr lang="ru" sz="1555"/>
              <a:t>Предупреждения и ошибки приводят к отсутствию, неадекватности или неясности сообщений журнала.</a:t>
            </a:r>
            <a:endParaRPr sz="1555"/>
          </a:p>
          <a:p>
            <a:pPr indent="-327342" lvl="0" marL="457200" rtl="0" algn="l">
              <a:spcBef>
                <a:spcPts val="0"/>
              </a:spcBef>
              <a:spcAft>
                <a:spcPts val="0"/>
              </a:spcAft>
              <a:buSzPts val="1555"/>
              <a:buChar char="●"/>
            </a:pPr>
            <a:r>
              <a:rPr lang="ru" sz="1555"/>
              <a:t>Журналы приложений и API не отслеживаются на предмет подозрительной активности.</a:t>
            </a:r>
            <a:endParaRPr sz="1555"/>
          </a:p>
          <a:p>
            <a:pPr indent="-327342" lvl="0" marL="457200" rtl="0" algn="l">
              <a:spcBef>
                <a:spcPts val="0"/>
              </a:spcBef>
              <a:spcAft>
                <a:spcPts val="0"/>
              </a:spcAft>
              <a:buSzPts val="1555"/>
              <a:buChar char="●"/>
            </a:pPr>
            <a:r>
              <a:rPr lang="ru" sz="1555"/>
              <a:t>Журналы хранятся только в определенном месте.</a:t>
            </a:r>
            <a:endParaRPr sz="155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210200"/>
            <a:ext cx="8520600" cy="9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Недостаточное ведение журнала и мониторинг уязвимостей подвиды уязвимостей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Утечки данных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Несанкционированный доступ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Вредоносные действия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Наруше</a:t>
            </a:r>
            <a:r>
              <a:rPr lang="ru"/>
              <a:t>ния соответствия требованиям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87675"/>
            <a:ext cx="8520600" cy="10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Недостаточное ведение журнала и мониторинг </a:t>
            </a:r>
            <a:r>
              <a:rPr lang="ru"/>
              <a:t>Примеры эксплуатации</a:t>
            </a:r>
            <a:endParaRPr/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600" cy="3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Кража данных: Злоумышленники могут использовать недостаточное ведение журнала и мониторинг для кражи конфиденциальной информации, такой как учетные данные для входа, личные данные и финансовая информация, из систем, не будучи обнаруженными.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87675"/>
            <a:ext cx="8520600" cy="10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Недостаточное ведение журнала и мониторинг Примеры эксплуатации</a:t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Вредоносные атаки: Злоумышленники могут использовать вредоносное ПО для использования уязвимостей, связанных с недостаточным ведением журнала и мониторингом, для получения доступа к системам и осуществления вредоносных действий, таких как кража данных, проведение DDoS-атак и распространение спама.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87675"/>
            <a:ext cx="8520600" cy="10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Недостаточное ведение журнала и мониторинг Примеры эксплуатации</a:t>
            </a:r>
            <a:endParaRPr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152475"/>
            <a:ext cx="8520600" cy="3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Отказ в обслуживании: Злоумышленники могут использовать недостаточное ведение журнала и мониторинг для проведения атак типа "отказ в обслуживании", которые перегружают систему и приводят к ее сбою или отказу отвечать на запросы.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126125"/>
            <a:ext cx="8520600" cy="10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Методы повышения привилегий при недостаточном ведении журнала и мониторинге уязвимые места</a:t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Использование "слепых зон" (CWE-778)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Внесение ложной информации в журналы (CWE-527)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Использование административных привилегий и раскрытие данных журналов (CWE-532)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08" y="0"/>
            <a:ext cx="771148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